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7" r:id="rId2"/>
    <p:sldId id="278" r:id="rId3"/>
    <p:sldId id="279" r:id="rId4"/>
    <p:sldId id="283" r:id="rId5"/>
    <p:sldId id="257" r:id="rId6"/>
    <p:sldId id="258" r:id="rId7"/>
    <p:sldId id="259" r:id="rId8"/>
    <p:sldId id="260" r:id="rId9"/>
    <p:sldId id="281" r:id="rId10"/>
    <p:sldId id="268" r:id="rId11"/>
    <p:sldId id="269" r:id="rId12"/>
    <p:sldId id="270" r:id="rId13"/>
    <p:sldId id="271" r:id="rId14"/>
    <p:sldId id="272" r:id="rId15"/>
    <p:sldId id="273" r:id="rId16"/>
    <p:sldId id="284" r:id="rId17"/>
    <p:sldId id="276" r:id="rId18"/>
    <p:sldId id="282" r:id="rId19"/>
    <p:sldId id="274" r:id="rId20"/>
    <p:sldId id="275" r:id="rId21"/>
    <p:sldId id="285" r:id="rId22"/>
    <p:sldId id="28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4F09-7BD0-44EF-B085-B2C15B260CAB}" type="datetimeFigureOut">
              <a:rPr lang="en-GB" smtClean="0"/>
              <a:t>27/06/2024</a:t>
            </a:fld>
            <a:endParaRPr lang="en-GB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894149-ABCF-4FDE-BF8A-0949B4F57B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67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80E71E-79E6-4F33-B1DD-4EAF91D9F8ED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894149-ABCF-4FDE-BF8A-0949B4F57B2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785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08FFA6-F472-45CA-9944-7348B4AD5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1AA770A-1E8A-4423-A66A-4B0476AB0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A76AA5-5D45-4565-9D1D-BDC1A2278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145E-0949-4839-A6D9-BC27B3707DA3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E0BD07-007E-4035-A04F-590742B2B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12AC77-D3A5-4DD6-B15D-F89B5F196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183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D68920-520D-4DB2-A69C-8122838CD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1C484DB-C739-4F0F-BFCD-AACD0859DB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1C010E-7979-4226-94D6-7233FE892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A25A2-5D85-423D-ABE4-667B07C00E63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C983AA-ED7D-488E-A189-390C1E2DB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3EBBBA-452B-469B-83DE-E1CC56D4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942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5E873E6-9EB6-4F23-ACCD-6DC3A6B4DE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2CAD50-A601-4829-BC38-7091D7969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5D6934-0CAD-4975-9619-740F0E6CE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CD26-A49B-4903-B31D-B83F623302F9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32FBBE-057C-4488-A1DC-D642BDC63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2E9580-0511-4414-8FFB-3AA414FB4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175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191584-43DB-47EE-A0CD-B146719E5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34F5E8-8BF8-43A7-882D-DA368E9B0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C87B07-0555-4797-A004-40D88D158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91039-9A5A-424F-ADD3-E743A7A42F57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C5BE29-A2F2-451D-BDBE-B5A445EB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636B41-C6B2-42D4-851D-D163994D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420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FBD07-D1FB-4105-81E6-E6A1BE65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530B0D0-FA9F-4792-9AF7-299FB4C98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8A541D-BABC-450E-BE7A-57C93AE08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38BE7-43FC-455C-865A-E8A9C618CD5B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174C22-E5D9-4882-8CE5-DDC97178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A48B25-7587-4A68-9F63-40B3BF89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508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120C63-147B-4111-9B1E-5BD2762D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5C4748-6A0E-4336-B120-F6D712671C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A5B750-087E-4322-BD38-68D68262B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3BF3F3-19A5-4530-A47B-CA649A709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4C6DD-4D7D-4BB3-A76F-4A821365389C}" type="datetime1">
              <a:rPr lang="en-GB" smtClean="0"/>
              <a:t>27/06/2024</a:t>
            </a:fld>
            <a:endParaRPr lang="en-GB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6D71CD-DA36-4028-BEFF-4331DC96F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9E2342-88E3-4067-B679-01BDCC4A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534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4AC7C-95EA-4EFE-BD53-966CCDFDE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BDB76E-F04C-423D-9104-DC53119B4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5C2ACEA-0FF4-4227-8B39-76F5092F90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72E2EA8-67F5-44B8-9E7E-D6433B439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19F0BC6-42E8-49FA-B858-48A75964B7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BD214EA-ADFA-467F-8E2B-878D8B5B4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C818-6494-47AE-A1CA-0259544BA908}" type="datetime1">
              <a:rPr lang="en-GB" smtClean="0"/>
              <a:t>27/06/2024</a:t>
            </a:fld>
            <a:endParaRPr lang="en-GB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A3B104F-9357-4D25-B5D5-2D20C91C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45675D8-2A59-4BF2-A3DB-49E543EFB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917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654C3F-D869-4CE3-B98B-7768B132D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5BE2F9-ABBD-421D-8F2A-4C19A3D92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6325-02C0-4D8F-A51F-15540A30EFA4}" type="datetime1">
              <a:rPr lang="en-GB" smtClean="0"/>
              <a:t>27/06/2024</a:t>
            </a:fld>
            <a:endParaRPr lang="en-GB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0A77B72-F206-41C1-88E3-BBD29AE6C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3A09C5D-582E-41E6-B05C-2E4B2311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893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B4898EE-BC0B-443D-AA22-BF8EFB0AB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D500-FDDA-4081-82FA-CC5058A206D4}" type="datetime1">
              <a:rPr lang="en-GB" smtClean="0"/>
              <a:t>27/06/2024</a:t>
            </a:fld>
            <a:endParaRPr lang="en-GB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999776C-CA86-42F3-BFC5-239CF06A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17E970-EC5B-4357-8F37-EA2F3F49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516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DADC8-F2BD-462F-8E91-EE136EB91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4650FB-DC6E-47E7-8421-919D52418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C26B5CF-8C69-47AA-982B-B02FC7DF0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7C775D-4F3A-4957-85FD-940CDDD54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4B050-A0D5-4441-A5C8-DF20B46FABF2}" type="datetime1">
              <a:rPr lang="en-GB" smtClean="0"/>
              <a:t>27/06/2024</a:t>
            </a:fld>
            <a:endParaRPr lang="en-GB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131DC3-5A17-4CEE-B187-A42255CC2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AEEA4C-463E-4C93-BBAE-527AB4D3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804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A3A90-1226-4EE9-9E89-FFAB244B5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DF32FFC-8A07-436C-9AD6-F8180A0D1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066F747-D78A-44FB-A9AF-6D6F2689B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D32E42-6778-4921-ACE9-8CD956CA4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EBFF-6D32-48C6-BD12-FEA93B37F619}" type="datetime1">
              <a:rPr lang="en-GB" smtClean="0"/>
              <a:t>27/06/2024</a:t>
            </a:fld>
            <a:endParaRPr lang="en-GB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2B789FF-0F5E-4B86-8DE0-FBA30EC54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0E46EBA-1F54-495F-B73C-19BEAEE1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536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15D8E3-BCC9-408A-8BA3-923868F83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GB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32D674-1D0D-46E0-8ECA-C6A80877D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GB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35C545-1A93-4D82-8C25-F2079FE813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8F048-D679-4569-A5A6-D65B35915FA8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E25D77-8488-44D7-BC6C-0A8A25FD3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136719-86E3-448D-ACE2-5D086F120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CD865-9B06-48AF-A450-4BD626423B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641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kaggle.com/code/juanignaciogil/predicting-nba-players-positions-using-kera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5560" y="188641"/>
            <a:ext cx="8280920" cy="1196553"/>
          </a:xfrm>
        </p:spPr>
        <p:txBody>
          <a:bodyPr>
            <a:norm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 Российской Федерации</a:t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автономное образовательное учреждение высшего образования</a:t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«ЮЖНЫЙ ФЕДЕРАЛЬНЫЙ УНИВЕРСИТЕТ»</a:t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ВЫСОКИХ ТЕХНОЛОГИЙ И ПЬЕЗОТЕХНИКИ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922309" y="3512227"/>
            <a:ext cx="6956981" cy="1147586"/>
          </a:xfrm>
        </p:spPr>
        <p:txBody>
          <a:bodyPr>
            <a:normAutofit fontScale="55000" lnSpcReduction="20000"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Сбор, предобработка и анализ данных о статистике игроков NBA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дисциплине 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“Большие данные”</a:t>
            </a:r>
          </a:p>
          <a:p>
            <a:endParaRPr lang="ru-RU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Рисунок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1644" y="1385194"/>
            <a:ext cx="2016125" cy="175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72644" y="1570105"/>
            <a:ext cx="562634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Проектная работа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направлению подготовки </a:t>
            </a:r>
          </a:p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09.03.03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«Прикладная информатика»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Образовательная программа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«Современные методы разработки приложений»</a:t>
            </a: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248127" y="4720164"/>
            <a:ext cx="34135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Выполнили: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 3 курса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Головин Илья Николаевич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Соскин Артем Игоревич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16161" y="5891869"/>
            <a:ext cx="1686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г.Ростов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-на-Дону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 г.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B48F1E9-58C2-4D91-844C-6398748F5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2720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E1B979-362E-4BC6-B3D3-641E1855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Визуализация процента очков каждого игрока в команде ГСВ в 2014 году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E0D82E-1DAA-49E5-98C7-DDDA5A7E842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530" y="1787778"/>
            <a:ext cx="7343481" cy="439620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BE57D8C-20D0-4E0E-9AE3-F11A684F5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097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7EF5D4-F5DD-4CCB-9DCC-8D9E7BF0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Количество игроков по сумме сыгранных матчей за всю карьеру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0AEE735-44B5-48F5-8F3B-CE6B9D25CC5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113" y="1825625"/>
            <a:ext cx="7759202" cy="43513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F90E7E-DB70-4CA8-A26B-FC6391BF7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523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A48A2A-EC71-44C9-ABFD-4E853A81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>
            <a:noAutofit/>
          </a:bodyPr>
          <a:lstStyle/>
          <a:p>
            <a:r>
              <a:rPr lang="en-US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4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реднее</a:t>
            </a:r>
            <a:r>
              <a:rPr lang="ru-RU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количество действий за игру в разбивке по позициям</a:t>
            </a:r>
            <a:br>
              <a:rPr lang="en-GB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06703EE-6D75-4484-934F-E86946C76F0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044" y="1825625"/>
            <a:ext cx="7211503" cy="40849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A10DF5-40CA-4568-A934-F20B967D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110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AED895-9975-4509-9C11-A4B0CFAF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Распределение игроков по позициям</a:t>
            </a:r>
            <a:endParaRPr lang="en-GB" sz="4000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161E28F-C1D4-47AB-9E71-9DB770F6661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897" y="1866507"/>
            <a:ext cx="7411272" cy="41031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F3BC228-1D55-454A-809B-221E00666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137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33A781-699E-49CB-835B-2540B39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Тепловая карта заброшенных очков в зависимости от возраста</a:t>
            </a:r>
            <a:endParaRPr lang="en-GB" sz="4000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482BBAC-A8CE-430A-A6DD-F6A2D5E09BF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21" y="1957313"/>
            <a:ext cx="7019641" cy="43397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3DDF163-3F1B-49BD-83FC-699830D24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464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E9F19-295E-4519-9654-B72D87DF6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Тепловая карта сыгранных матчей в зависимости от возраста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8C26B8-58FD-4973-ACCD-BDB4A81F7EE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947" y="1705572"/>
            <a:ext cx="6925284" cy="45914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9BCEA2E-EEC1-4CE1-AC38-F1FA5085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37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8EA444-46A0-4D21-A33C-06B11FDE5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показатели каждой позиции за одну игру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5AF826-1610-4886-98EC-0632D4273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16</a:t>
            </a:fld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DA2EF6-203A-4D16-A77C-AC0561A294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11" y="1896283"/>
            <a:ext cx="7444656" cy="456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D3AE8A-B77F-422A-9A3F-33BFE774B65D}"/>
              </a:ext>
            </a:extLst>
          </p:cNvPr>
          <p:cNvSpPr txBox="1"/>
          <p:nvPr/>
        </p:nvSpPr>
        <p:spPr>
          <a:xfrm>
            <a:off x="9709609" y="3657600"/>
            <a:ext cx="24823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Где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PTS </a:t>
            </a:r>
            <a:r>
              <a:rPr lang="ru-RU" dirty="0"/>
              <a:t>– очки</a:t>
            </a:r>
            <a:endParaRPr lang="en-US" dirty="0"/>
          </a:p>
          <a:p>
            <a:r>
              <a:rPr lang="en-US" dirty="0"/>
              <a:t>AST – </a:t>
            </a:r>
            <a:r>
              <a:rPr lang="ru-RU" dirty="0"/>
              <a:t>передачи</a:t>
            </a:r>
            <a:br>
              <a:rPr lang="ru-RU" dirty="0"/>
            </a:br>
            <a:r>
              <a:rPr lang="en-US" dirty="0"/>
              <a:t>TRB – </a:t>
            </a:r>
            <a:r>
              <a:rPr lang="ru-RU" dirty="0"/>
              <a:t>подборы</a:t>
            </a:r>
            <a:br>
              <a:rPr lang="ru-RU" dirty="0"/>
            </a:br>
            <a:r>
              <a:rPr lang="en-US" dirty="0"/>
              <a:t>STL – </a:t>
            </a:r>
            <a:r>
              <a:rPr lang="ru-RU" dirty="0"/>
              <a:t>перехваты</a:t>
            </a:r>
          </a:p>
          <a:p>
            <a:r>
              <a:rPr lang="en-US" dirty="0"/>
              <a:t>BLK – </a:t>
            </a:r>
            <a:r>
              <a:rPr lang="ru-RU" dirty="0"/>
              <a:t>блокированные</a:t>
            </a:r>
            <a:br>
              <a:rPr lang="ru-RU" dirty="0"/>
            </a:br>
            <a:r>
              <a:rPr lang="ru-RU" dirty="0"/>
              <a:t>броски</a:t>
            </a:r>
            <a:br>
              <a:rPr lang="ru-RU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8346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84FDC4-E3B5-4476-8917-8C82B8809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Распределение позиций игроков по весу и росту.</a:t>
            </a:r>
            <a:endParaRPr lang="en-GB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06BA6C-8C70-4BD8-98F8-2D8288CD33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905" y="1825625"/>
            <a:ext cx="8176189" cy="48296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11B9E9-6CFA-42CE-9FE6-75554D299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317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4F9275-2754-4CDF-9F61-1B251C49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</a:t>
            </a:r>
            <a:r>
              <a:rPr lang="ru-RU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регрессия </a:t>
            </a:r>
            <a:br>
              <a:rPr lang="ru-RU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4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Предполагаемая позиция игрока в зависимости от его статистики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BD0105-CFFA-4649-A4DA-FA9BD8AD2B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226" y="2074116"/>
            <a:ext cx="6496162" cy="380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59FBA43-71C0-4898-AC7D-944BD5890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68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FF9DE8-CF35-4C3B-B322-3A276E68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25552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ru-RU" sz="4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Логистическая</a:t>
            </a:r>
            <a:r>
              <a:rPr lang="ru-RU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регрессия</a:t>
            </a:r>
            <a:br>
              <a:rPr lang="ru-RU" sz="4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4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Вероятность</a:t>
            </a:r>
            <a:r>
              <a:rPr lang="ru-RU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занимаемой позиции игрока в зависимости от его статистики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0144AA-4DE5-4C1D-90BD-53A57FEBF71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41" y="3047308"/>
            <a:ext cx="5891760" cy="3344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4AF28C-A56A-4886-897F-82EF2A53BEC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131" y="3047308"/>
            <a:ext cx="6026870" cy="33440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517EA9-172B-438A-8C3D-7328DBFD3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783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1E7480-BBBE-4918-9CC9-560490C7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7D9F1A-E902-4C9D-B899-A824B97AA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	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данной работы заключается в сборе, предобработке и анализе данных о статистике игроков NBA. Основной задачей является прогнозирование игровых позиций баскетболистов с использованием методов линейной и логистической регрессий на основе их игровых статистик по сезонам.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86C879-3B6A-4E5F-91B6-E37B841CB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798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C9AB85-62FB-468F-A940-B6E1721498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54" y="1253331"/>
            <a:ext cx="884549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85364D-B69A-434A-9FF3-1B69757A5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282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9999A4-98C0-49F1-A50E-65C86E11F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Сравнение с решениями других пользователей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F5D4B2-954D-42E3-B2CB-0BF0CF62A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027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взятому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было найдено единственное решение на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 tooltip="https://www.kaggle.com/code/juanignaciogil/predicting-nba-players-positions-using-keras"/>
              </a:rPr>
              <a:t>https://www.kaggle.com/code/juanignaciogil/predicting-nba-players-positions-using-keras</a:t>
            </a:r>
            <a:endParaRPr lang="en-GB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 в данном решении используется библиотека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(для машинного обучения).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BB8BAE-ACB0-4596-9574-CAF6C421F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21</a:t>
            </a:fld>
            <a:endParaRPr lang="en-GB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57537E-C26A-40BE-AB6D-DDF8FF3E5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981" y="3479399"/>
            <a:ext cx="7554379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77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1309C4-2D1F-4FDC-8B66-57C916A6B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2024-06-24 21-58-39">
            <a:hlinkClick r:id="" action="ppaction://media"/>
            <a:extLst>
              <a:ext uri="{FF2B5EF4-FFF2-40B4-BE49-F238E27FC236}">
                <a16:creationId xmlns:a16="http://schemas.microsoft.com/office/drawing/2014/main" id="{A556F675-F53F-48C3-9E27-2E3E9FF17B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ADADEB-50B3-4244-A6A7-BF03EF81A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93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D93B14-7018-40C8-AA55-E8DCCEB6F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Вывод</a:t>
            </a:r>
            <a:endParaRPr lang="en-GB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6BC0E3-D3FC-41D5-ACA6-2EEC118EC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0" algn="just">
              <a:lnSpc>
                <a:spcPct val="100000"/>
              </a:lnSpc>
              <a:spcAft>
                <a:spcPts val="800"/>
              </a:spcAft>
              <a:buNone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В ходе выполнения работы были собраны и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предобработаны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данные о статистике игроков NBA, проведен анализ и построены модели линейной и логистической регрессий для прогнозирования игровых позиций.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indent="0" algn="just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Гипотеза о том, что игровые статистики могут быть использованы для точного прогнозирования позиций баскетболистов, была подтверждена. Модели хоть и показали высокую точность предсказаний,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однако сложно предсказать конкретную позицию между разными нападающими (легкий и тяжелый) или защитниками (разыгрывающий и атакующий).</a:t>
            </a:r>
            <a:endParaRPr lang="en-GB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96E44B-230B-484D-91E4-65737B0A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43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9A2216-3D23-485A-872A-566B7E1A4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4CBBD2-7AFF-4AAB-B6FA-C1FF91C13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Анализ статистики игроков NBA и прогнозирование их игровых позиций имеют большое значение для команд, тренеров и аналитиков. Это позволяет оптимизировать состав команды, планировать стратегии игры и развивать молодые таланты. В условиях высокого уровня конкуренции в NBA, точное предсказание позиций и ролей игроков на основе статистических данных помогает принимать более обоснованные решения, что повышает шансы на успех команды.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B40A2E-13AE-4D16-A53E-EE1E3F0D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81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649CF-F9C6-4D6A-8BB0-501A8D0F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Гипотеза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CEE3C1-4178-403E-A116-2AD32E2DA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Основная гипотеза работы заключается в том, что статистические показатели игроков NBA (например, количество очков, подборов, передач, перехватов и блок-шотов) могут быть использованы для точного прогнозирования их игровых позиций на площадке (например, разыгрывающий защитник, атакующий защитник, легкий форвард, тяжелый форвард или центровой) с помощью методов линейной и логистической регрессий.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CD14DD-D5F7-4B7B-94E1-C3425DFE0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390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C4FB2A-B3A6-4285-987E-BB5E2BF71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</a:t>
            </a:r>
            <a:r>
              <a:rPr lang="ru-R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279C29-67A1-4227-B54D-22790B146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9458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Датасет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представляет собой совокупную индивидуальную статистику за 67 сезонов в НБА. От базовых показателей результативности, таких как очки, передачи, подборы и т.д., до более продвинутых функций.</a:t>
            </a:r>
            <a:endParaRPr lang="en-GB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2D0407-C7D4-438C-BCE6-52D8A4F52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42" y="2636543"/>
            <a:ext cx="8210747" cy="41076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69F67B-597C-4EBD-81C9-86B528358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889" y="2636543"/>
            <a:ext cx="2304853" cy="116044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442FC0-421A-47AD-AE22-5C0925439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38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3987E9A-7791-4599-9EAC-8C63CA562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14" y="273376"/>
            <a:ext cx="10515600" cy="6381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содержит 53 столбца и 24690 строк со статистиками баскетболистов за период 1950 г. - 2017 г.</a:t>
            </a: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https://www.kaggle.com/datasets/drgilermo/nba-players-stats/data</a:t>
            </a:r>
            <a:br>
              <a:rPr lang="ru-RU" sz="1600" dirty="0"/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OMRI GOLDSTEIN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 в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были взяты с сайта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https://www.basketball-reference.com/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23C8FA-4EB4-4249-859B-D02409B96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37" y="1281876"/>
            <a:ext cx="11476349" cy="349280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ED6A156-BEFB-425D-8DCA-EAB86C5F2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52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1F712C4D-3CF9-4342-85FB-D366675C6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039" y="4223215"/>
            <a:ext cx="2370055" cy="237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C2FD8-021C-4B3D-8C3A-9B9F3319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>
                <a:latin typeface="Times New Roman" panose="02020603050405020304" pitchFamily="18" charset="0"/>
              </a:rPr>
              <a:t>Ход работы</a:t>
            </a:r>
            <a:endParaRPr lang="en-GB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BEA978-BB49-492A-A967-6171BDB52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fontAlgn="base">
              <a:buNone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В ходе работы мы использовали следующие инструменты для выполнения поставленной цели:</a:t>
            </a:r>
            <a:endParaRPr lang="en-GB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 fontAlgn="base">
              <a:buNone/>
            </a:pPr>
            <a:r>
              <a:rPr lang="en-GB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en-GB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PySpark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для более эффективной обработки больших объемов данных.</a:t>
            </a:r>
            <a:endParaRPr lang="en-GB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base">
              <a:buFont typeface="Times New Roman" panose="02020603050405020304" pitchFamily="18" charset="0"/>
              <a:buChar char="-"/>
            </a:pP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Виртуальная среда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Jupyter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Notebook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GB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base">
              <a:buFont typeface="Times New Roman" panose="02020603050405020304" pitchFamily="18" charset="0"/>
              <a:buChar char="-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Matplotlib 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визуализации данных.</a:t>
            </a:r>
            <a:endParaRPr lang="en-GB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3399CEDC-B5F3-4DAF-BE15-85A6AF8F2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35" y="4341119"/>
            <a:ext cx="3905839" cy="185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cture background">
            <a:extLst>
              <a:ext uri="{FF2B5EF4-FFF2-40B4-BE49-F238E27FC236}">
                <a16:creationId xmlns:a16="http://schemas.microsoft.com/office/drawing/2014/main" id="{D45D0644-299E-4E83-A7FD-49084C3C5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991" y="4991934"/>
            <a:ext cx="4141509" cy="83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E8D66E-904C-43CA-AD5B-FF7D6C93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361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584D824-624F-4BB2-AF22-E5320322C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980"/>
            <a:ext cx="10515600" cy="65044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Для решения поставленных задач мы обрабатывали следующие столбцы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таблице </a:t>
            </a:r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Seasons_Stats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более корректной обработки данных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"Year" - год,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– возраст игрока,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"G" - игры,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"TS%" – процент бросков команды,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"ORB%" – процент подборов мяча,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"DRB%" – дриблинг или владение,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"TRB%" – процент общего количества подборов мячей,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"AST%" – процент ассистов (помощи),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"STL%" – процент отбора мяча,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"BLK%" - процент заблокированных бросков,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"TOV%" – процент потерь,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"USG%" – процент командных приемов игрока,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"FG%" – процент бросков в корзину,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"3P%" – процент трехочковых бросков,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"2P%" – процент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двухочковых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бросков,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eFG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%" – процент результативных забитых очков на поле,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"FT%" – процент штрафных бросков,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"PF" – личные фолы (нарушения),</a:t>
            </a:r>
          </a:p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"PTS" – очки.</a:t>
            </a:r>
          </a:p>
          <a:p>
            <a:pPr marL="0" indent="0">
              <a:buNone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0E0954-5DF6-4DC3-A194-025495393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626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8A5DD7-D59C-48E0-B5ED-C13EF82B0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Вводная по позициям баскетболистов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D4BFEC-FFCD-4D77-BDDE-9CB4C0B89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Guard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[PG]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Разыгрывающий Защитник.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Shooting Guard [SG] –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Атакующий Защитник.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Forward [SF] –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Лёгкий форвард.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Forward [PF] –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Тяжёлый/мощный форвард.</a:t>
            </a:r>
          </a:p>
          <a:p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[C] –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Центровой.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17AD11-F75E-41B9-851D-CC6210AC1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CD865-9B06-48AF-A450-4BD626423B8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1393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860</Words>
  <Application>Microsoft Office PowerPoint</Application>
  <PresentationFormat>Широкоэкранный</PresentationFormat>
  <Paragraphs>108</Paragraphs>
  <Slides>23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Тема Office</vt:lpstr>
      <vt:lpstr>Министерство науки и высшего образования  Российской Федерации Федеральное автономное образовательное учреждение высшего образования «ЮЖНЫЙ ФЕДЕРАЛЬНЫЙ УНИВЕРСИТЕТ» ИНСТИТУТ ВЫСОКИХ ТЕХНОЛОГИЙ И ПЬЕЗОТЕХНИКИ</vt:lpstr>
      <vt:lpstr>Цель работы</vt:lpstr>
      <vt:lpstr>Актуальность</vt:lpstr>
      <vt:lpstr>Гипотеза</vt:lpstr>
      <vt:lpstr>Описание датасета</vt:lpstr>
      <vt:lpstr>Презентация PowerPoint</vt:lpstr>
      <vt:lpstr>Ход работы</vt:lpstr>
      <vt:lpstr>Презентация PowerPoint</vt:lpstr>
      <vt:lpstr>Вводная по позициям баскетболистов</vt:lpstr>
      <vt:lpstr>Визуализация процента очков каждого игрока в команде ГСВ в 2014 году</vt:lpstr>
      <vt:lpstr>Количество игроков по сумме сыгранных матчей за всю карьеру</vt:lpstr>
      <vt:lpstr>Cреднее количество действий за игру в разбивке по позициям </vt:lpstr>
      <vt:lpstr>Распределение игроков по позициям</vt:lpstr>
      <vt:lpstr>Тепловая карта заброшенных очков в зависимости от возраста</vt:lpstr>
      <vt:lpstr>Тепловая карта сыгранных матчей в зависимости от возраста</vt:lpstr>
      <vt:lpstr>Основные показатели каждой позиции за одну игру</vt:lpstr>
      <vt:lpstr>Распределение позиций игроков по весу и росту.</vt:lpstr>
      <vt:lpstr>Линейная регрессия  Предполагаемая позиция игрока в зависимости от его статистики</vt:lpstr>
      <vt:lpstr>Логистическая регрессия Вероятность занимаемой позиции игрока в зависимости от его статистики</vt:lpstr>
      <vt:lpstr>Презентация PowerPoint</vt:lpstr>
      <vt:lpstr>Сравнение с решениями других пользователей</vt:lpstr>
      <vt:lpstr>Презентация PowerPoint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науки и высшего образования  Российской Федерации Федеральное автономное образовательное учреждение высшего образования «ЮЖНЫЙ ФЕДЕРАЛЬНЫЙ УНИВЕРСИТЕТ» ИНСТИТУТ ВЫСОКИХ ТЕХНОЛОГИЙ И ПЬЕЗОТЕХНИКИ</dc:title>
  <dc:creator>Головин Илья Николаевич</dc:creator>
  <cp:lastModifiedBy>Головин Илья Николаевич</cp:lastModifiedBy>
  <cp:revision>46</cp:revision>
  <dcterms:created xsi:type="dcterms:W3CDTF">2024-06-17T14:34:23Z</dcterms:created>
  <dcterms:modified xsi:type="dcterms:W3CDTF">2024-06-27T07:59:10Z</dcterms:modified>
</cp:coreProperties>
</file>